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70" r:id="rId11"/>
    <p:sldId id="271" r:id="rId12"/>
    <p:sldId id="272" r:id="rId13"/>
    <p:sldId id="277" r:id="rId14"/>
    <p:sldId id="273" r:id="rId15"/>
    <p:sldId id="274" r:id="rId16"/>
    <p:sldId id="278" r:id="rId17"/>
    <p:sldId id="276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5FF"/>
    <a:srgbClr val="F0FF00"/>
    <a:srgbClr val="A81800"/>
    <a:srgbClr val="00C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4382F1-3328-3D45-8241-34C55927256D}" v="1" dt="2024-05-13T16:46:25.7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41"/>
    <p:restoredTop sz="94701"/>
  </p:normalViewPr>
  <p:slideViewPr>
    <p:cSldViewPr snapToGrid="0">
      <p:cViewPr varScale="1">
        <p:scale>
          <a:sx n="133" d="100"/>
          <a:sy n="133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8B2C7-2205-1C4B-A1D0-4DF556828085}" type="datetimeFigureOut">
              <a:rPr lang="en-US" smtClean="0"/>
              <a:t>5/22/24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509EA-C4C3-1844-B8D8-1190C8ACD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7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B509EA-C4C3-1844-B8D8-1190C8ACD8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054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1078D-3E14-3EA3-A96B-F6940E1424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841831-337D-B65B-41AB-A9E2B00FB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2416D9-7181-8A78-344A-367EE1AF4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79E318-88FD-0DD2-A1D4-14B2B03FB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AC765-135C-3BC2-44CA-7FF890FE4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62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76F93-AE01-462B-7E0F-366FBDF42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638385-3691-41F9-FCD5-B68BBE45B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D368B8-C8B6-B1DF-233B-28C822FBA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7D609-024D-E5F0-20F9-C962DF9B5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E0047-DD6F-5E45-49C6-3E59251FD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15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A4579B-C673-2E30-2763-4996C75316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F3AF4F-E35D-1C30-714E-76F28156A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5893A-7035-5B56-06D8-51578C35B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3C8C87-0F7E-9EA2-E1F5-D1D7297DD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0667A-67F1-0F0F-9153-7F5DD9360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545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BEB29-EE1C-5E32-AE9F-DD4C64537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411F5-E2D5-3DA0-2D96-F50A14625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0DAC8-45E6-C768-7A0C-2D8DD1888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8C086-68C9-D315-FCED-216437678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84D23-844F-F5F2-516D-9DADBF0DDC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51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5E195-FCE4-F996-CCB5-905EE1B8B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AADABA-C637-B89E-2CF3-97463FD15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4C16A-48AF-EAD5-ABF5-C9DA5A4DE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0A9A59-8D3C-213E-9ED9-4AE4B65C9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47413-D00A-57CB-7074-3FD1D3626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91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4E200-88FE-50F0-1FBC-362FC1725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8D7C5-1635-4FF1-E048-F1037FF46D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A3BB61-98FD-C228-A417-107EFB7CC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2D8B86-30C7-EE55-4315-B09147D13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0EA08C-A9E9-7E14-3269-328A22487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3565E-C3E9-21FF-E345-B271EC6A1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35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6F545-872B-77DA-2586-AC4190521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CCE97-5E00-9532-F7B5-5DEBC31CF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D3302-4364-660F-201A-F73DF853B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1A65B0-1BBD-D77B-A4BC-BDEF44C758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7F293C-EF45-8C5A-871F-B37E31AF9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EAC9C2-2FB6-1798-9360-0238B4102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B29B5D-B87A-A396-4DCB-7BF081869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56A249-AAE2-A074-64FD-DDB3C2F8C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50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109D6-15EA-8DEB-3944-41A38291B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B254FB-B55D-108A-6639-A04101151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78AD3D-024D-885F-CD27-ADCD8C4E7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074B9C-22D8-12E7-BA9C-9809C83E2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5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84808F-314A-9A08-472D-507572BE0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0628BB-1869-20AA-A3E6-A33F3EF01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26306A-59C2-C9BE-610B-A933EA0E1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2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C3766-3BB1-5676-D67D-3FB531124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BCA14-BA2B-0FDD-2760-22A920E73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7B46E-CA76-942F-4A99-FA0CC8241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DFBD89-2245-B60C-F065-FFAF228F1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F94AAB-5404-2F2B-10D7-AAA886CB7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BB6BE6-BF74-2B9C-6B4F-2F0E96164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000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E79D8-6958-71B6-A8D1-1FFA60563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24F1B6-3F74-98CA-676F-23206DD7A5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068FF5-D6F8-72FB-7A7F-23D1E722B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12DC5D-A34B-7523-5060-6C5C77F33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C397F9-7DA9-0B11-33E4-FD2A472B2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15E3D8-4C30-B252-3828-015E8B5E3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61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F67EA9-3BDA-C04B-15BC-08662D011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A9D0F3-85A3-9583-B23D-27F5F59F8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A4E6B-C7F3-F532-CA85-4A92AA2FCF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03D5F-3124-984E-888A-1A2C1FB13549}" type="datetimeFigureOut">
              <a:rPr lang="en-US" smtClean="0"/>
              <a:t>5/22/24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B38BC-5F2A-DD72-5CFB-CFCBFC247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91206E-42E3-9453-09F1-8BBC3047A4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F891E2-1275-6247-AEE2-F8E09F73A1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87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harondrew@sharondrewmorgen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sharondrew@sharondrewmorgen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www.mind-brainconnection.com/" TargetMode="External"/><Relationship Id="rId4" Type="http://schemas.openxmlformats.org/officeDocument/2006/relationships/hyperlink" Target="http://www.sharon-drew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00AE20FA-A28A-29EA-FD4B-73E0C18FF0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10" r="12368"/>
          <a:stretch/>
        </p:blipFill>
        <p:spPr>
          <a:xfrm>
            <a:off x="-1" y="10"/>
            <a:ext cx="12191999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C6306C-569E-3AF5-5D46-7696D70C09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083" y="1422447"/>
            <a:ext cx="12023833" cy="2006553"/>
          </a:xfrm>
        </p:spPr>
        <p:txBody>
          <a:bodyPr>
            <a:noAutofit/>
          </a:bodyPr>
          <a:lstStyle/>
          <a:p>
            <a:pPr marL="457200" marR="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 Training to Enable Neural Circuits to Accept </a:t>
            </a:r>
            <a:br>
              <a:rPr lang="en-US" sz="36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Retain New Learning without Resistance</a:t>
            </a:r>
            <a:br>
              <a:rPr lang="en-US" sz="36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5928F4-A2DC-43CE-1745-14056F81DE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86941"/>
            <a:ext cx="9144000" cy="2391046"/>
          </a:xfrm>
        </p:spPr>
        <p:txBody>
          <a:bodyPr>
            <a:noAutofit/>
          </a:bodyPr>
          <a:lstStyle/>
          <a:p>
            <a:r>
              <a:rPr lang="en-US" sz="36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Sharon-Drew Morgen </a:t>
            </a:r>
          </a:p>
          <a:p>
            <a:r>
              <a:rPr lang="en-US" sz="28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Innovator, inventor, thought leader, original thinker, NYTimes Business Bestselling author.</a:t>
            </a:r>
            <a:r>
              <a:rPr lang="en-US" sz="2800" dirty="0">
                <a:solidFill>
                  <a:schemeClr val="bg1"/>
                </a:solidFill>
                <a:effectLst/>
              </a:rPr>
              <a:t> </a:t>
            </a:r>
          </a:p>
          <a:p>
            <a:endParaRPr lang="en-US" u="sng" kern="0" dirty="0">
              <a:solidFill>
                <a:schemeClr val="bg1"/>
              </a:solidFill>
              <a:latin typeface="Segoe UI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u="sng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sharondrew@sharondrewmorgen.com</a:t>
            </a:r>
            <a:r>
              <a:rPr lang="en-US" kern="0" dirty="0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   </a:t>
            </a:r>
            <a:r>
              <a:rPr lang="en-US" kern="0" dirty="0" err="1">
                <a:solidFill>
                  <a:schemeClr val="bg1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</a:rPr>
              <a:t>www.sharon-drew.com</a:t>
            </a:r>
            <a:r>
              <a:rPr lang="en-US" dirty="0">
                <a:solidFill>
                  <a:schemeClr val="bg1"/>
                </a:solidFill>
                <a:effectLst/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7BB48F-C046-F32D-71C1-743AC8CAE2EA}"/>
              </a:ext>
            </a:extLst>
          </p:cNvPr>
          <p:cNvSpPr txBox="1"/>
          <p:nvPr/>
        </p:nvSpPr>
        <p:spPr>
          <a:xfrm>
            <a:off x="945931" y="493986"/>
            <a:ext cx="97220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“You’re not perceiving what’s out there. You’re perceiving whatever your brain tells you.”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David Eagleman </a:t>
            </a:r>
            <a:r>
              <a:rPr lang="en-US" sz="2400" b="1" i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Incognito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400" kern="100" dirty="0" err="1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pg</a:t>
            </a:r>
            <a:r>
              <a:rPr lang="en-US" sz="24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33.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8DE86B-B124-57F3-BC7A-EC49C50A8295}"/>
              </a:ext>
            </a:extLst>
          </p:cNvPr>
          <p:cNvSpPr txBox="1"/>
          <p:nvPr/>
        </p:nvSpPr>
        <p:spPr>
          <a:xfrm>
            <a:off x="9711891" y="6231349"/>
            <a:ext cx="2480107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3376636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926" y="2751821"/>
            <a:ext cx="3290887" cy="2452687"/>
          </a:xfrm>
        </p:spPr>
        <p:txBody>
          <a:bodyPr anchor="ctr">
            <a:normAutofit/>
          </a:bodyPr>
          <a:lstStyle/>
          <a:p>
            <a:r>
              <a:rPr lang="en-US" sz="36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What is Learning Facilitation?</a:t>
            </a:r>
            <a:endParaRPr lang="en-US" sz="36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468B7899-403C-CB38-DA8F-D157947044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t="8823" b="18279"/>
          <a:stretch/>
        </p:blipFill>
        <p:spPr>
          <a:xfrm>
            <a:off x="20" y="11"/>
            <a:ext cx="12191980" cy="1771037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813" y="1771048"/>
            <a:ext cx="8196174" cy="5086941"/>
          </a:xfrm>
        </p:spPr>
        <p:txBody>
          <a:bodyPr anchor="ctr">
            <a:noAutofit/>
          </a:bodyPr>
          <a:lstStyle/>
          <a:p>
            <a:pPr marL="0" marR="0" indent="0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 training competence used before standard training that:</a:t>
            </a:r>
          </a:p>
          <a:p>
            <a:pPr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20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isolates the brain/bypasses the mind before content delivery</a:t>
            </a:r>
            <a:endParaRPr lang="en-US" sz="20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20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avoids automatic associations, opinions, bias and comparisons</a:t>
            </a:r>
            <a:r>
              <a:rPr lang="en-US" sz="20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lang="en-US" sz="20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20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uses unique room set up, instructions, exercises and questionnaires</a:t>
            </a:r>
            <a:endParaRPr lang="en-US" sz="20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20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installs new neural circuits to house/retain new content</a:t>
            </a:r>
          </a:p>
          <a:p>
            <a:pPr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20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accurately translates new/incoming content </a:t>
            </a:r>
          </a:p>
          <a:p>
            <a:pPr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Symbol" pitchFamily="2" charset="2"/>
              <a:buChar char=""/>
            </a:pPr>
            <a:r>
              <a:rPr lang="en-US" sz="20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retains knowledge permanently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6B67A8B-C9B2-3CE1-703C-CD3071FCDB48}"/>
              </a:ext>
            </a:extLst>
          </p:cNvPr>
          <p:cNvSpPr txBox="1"/>
          <p:nvPr/>
        </p:nvSpPr>
        <p:spPr>
          <a:xfrm>
            <a:off x="-1" y="6044729"/>
            <a:ext cx="2723949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253403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8650" y="568612"/>
            <a:ext cx="8934650" cy="1322512"/>
          </a:xfrm>
        </p:spPr>
        <p:txBody>
          <a:bodyPr anchor="b">
            <a:normAutofit/>
          </a:bodyPr>
          <a:lstStyle/>
          <a:p>
            <a:pPr algn="ctr"/>
            <a:r>
              <a:rPr lang="en-US" sz="38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The Learning Facilitation Environment Learners</a:t>
            </a:r>
            <a:r>
              <a:rPr lang="en-US" sz="3800" dirty="0">
                <a:effectLst/>
                <a:latin typeface="Century Gothic" panose="020B0502020202020204" pitchFamily="34" charset="0"/>
              </a:rPr>
              <a:t> </a:t>
            </a:r>
            <a:endParaRPr lang="en-US" sz="38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8E72F651-61DF-D9BC-C99F-FEC2F23DEB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l="34274" r="37373"/>
          <a:stretch/>
        </p:blipFill>
        <p:spPr>
          <a:xfrm>
            <a:off x="1" y="-6232"/>
            <a:ext cx="2057400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401" y="2459735"/>
            <a:ext cx="10131551" cy="4224843"/>
          </a:xfrm>
        </p:spPr>
        <p:txBody>
          <a:bodyPr>
            <a:noAutofit/>
          </a:bodyPr>
          <a:lstStyle/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recognize unconscious incongruences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get directly to unconscious brain circuits where action generated electrochemically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consciously generate new neural circuits 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populate with the new knowledge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confusion/failure are features to override existing assumptions, patterns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avoid delivering program content initially: short procedural lectures until circuits formed 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broad exercise instructions to encourage natural patterns, incongruence to emerge</a:t>
            </a:r>
            <a:endParaRPr lang="en-US" sz="2200" kern="100" dirty="0">
              <a:latin typeface="Century Gothic" panose="020B0502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spcBef>
                <a:spcPts val="0"/>
              </a:spcBef>
              <a:spcAft>
                <a:spcPts val="600"/>
              </a:spcAft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initially, questions may not be answered to avoid current biases</a:t>
            </a:r>
            <a:r>
              <a:rPr lang="en-US" sz="2200" dirty="0">
                <a:effectLst/>
                <a:latin typeface="Century Gothic" panose="020B0502020202020204" pitchFamily="34" charset="0"/>
              </a:rPr>
              <a:t> 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E06CB1-BC16-41B4-CFFE-16C312CCE472}"/>
              </a:ext>
            </a:extLst>
          </p:cNvPr>
          <p:cNvSpPr txBox="1"/>
          <p:nvPr/>
        </p:nvSpPr>
        <p:spPr>
          <a:xfrm>
            <a:off x="9819331" y="6371992"/>
            <a:ext cx="2455245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377839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A9DF28A7-5911-DB08-4A85-A7F00D553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alphaModFix amt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l="13410" r="12368"/>
          <a:stretch/>
        </p:blipFill>
        <p:spPr>
          <a:xfrm>
            <a:off x="0" y="11"/>
            <a:ext cx="1219197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" y="234626"/>
            <a:ext cx="12191978" cy="67612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The Learning Facilitation Environment</a:t>
            </a:r>
            <a:br>
              <a:rPr lang="en-US" sz="27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en-US" sz="33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Instructional Design</a:t>
            </a:r>
            <a:endParaRPr lang="en-US" sz="3300" dirty="0"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89" y="1035867"/>
            <a:ext cx="10515600" cy="6072389"/>
          </a:xfrm>
        </p:spPr>
        <p:txBody>
          <a:bodyPr>
            <a:noAutofit/>
          </a:bodyPr>
          <a:lstStyle/>
          <a:p>
            <a:pPr marL="0" marR="0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latin typeface="Century Gothic" panose="020B0502020202020204" pitchFamily="34" charset="0"/>
              </a:rPr>
              <a:t>O</a:t>
            </a:r>
            <a:r>
              <a:rPr lang="en-US" sz="1700" b="1" i="0" dirty="0">
                <a:effectLst/>
                <a:latin typeface="Century Gothic" panose="020B0502020202020204" pitchFamily="34" charset="0"/>
              </a:rPr>
              <a:t>verrides the mind to avoid direct line to thinking, comparing, assumptions</a:t>
            </a:r>
          </a:p>
          <a:p>
            <a:pPr marL="0" marR="0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latin typeface="Century Gothic" panose="020B0502020202020204" pitchFamily="34" charset="0"/>
              </a:rPr>
              <a:t>R</a:t>
            </a:r>
            <a:r>
              <a:rPr lang="en-US" sz="1700" b="1" i="0" dirty="0">
                <a:effectLst/>
                <a:latin typeface="Century Gothic" panose="020B0502020202020204" pitchFamily="34" charset="0"/>
              </a:rPr>
              <a:t>oom set up to bypass existing circuitry, associations, comparisons, assumptions, bias</a:t>
            </a:r>
          </a:p>
          <a:p>
            <a:pPr marL="0" marR="0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latin typeface="Century Gothic" panose="020B0502020202020204" pitchFamily="34" charset="0"/>
              </a:rPr>
              <a:t>Omit:</a:t>
            </a:r>
            <a:endParaRPr lang="en-US" sz="1700" b="1" i="0" dirty="0">
              <a:effectLst/>
              <a:latin typeface="Century Gothic" panose="020B0502020202020204" pitchFamily="34" charset="0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 b="1" dirty="0">
                <a:latin typeface="Century Gothic" panose="020B0502020202020204" pitchFamily="34" charset="0"/>
              </a:rPr>
              <a:t>n</a:t>
            </a:r>
            <a:r>
              <a:rPr lang="en-US" sz="1700" b="1" dirty="0">
                <a:effectLst/>
                <a:latin typeface="Century Gothic" panose="020B0502020202020204" pitchFamily="34" charset="0"/>
              </a:rPr>
              <a:t>otes, introductions, information-based lectures, computers, paper, pen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700" b="1" dirty="0">
                <a:latin typeface="Century Gothic" panose="020B0502020202020204" pitchFamily="34" charset="0"/>
              </a:rPr>
              <a:t>a</a:t>
            </a:r>
            <a:r>
              <a:rPr lang="en-US" sz="1700" b="1" dirty="0">
                <a:effectLst/>
                <a:latin typeface="Century Gothic" panose="020B0502020202020204" pitchFamily="34" charset="0"/>
              </a:rPr>
              <a:t>nswering questions/presenting new content until new circuits present</a:t>
            </a:r>
          </a:p>
          <a:p>
            <a:pPr marL="0" marR="0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latin typeface="Century Gothic" panose="020B0502020202020204" pitchFamily="34" charset="0"/>
              </a:rPr>
              <a:t>I</a:t>
            </a:r>
            <a:r>
              <a:rPr lang="en-US" sz="1700" b="1" i="0" dirty="0">
                <a:effectLst/>
                <a:latin typeface="Century Gothic" panose="020B0502020202020204" pitchFamily="34" charset="0"/>
              </a:rPr>
              <a:t>ntroduce exercises broadly (not specifically) to: </a:t>
            </a:r>
          </a:p>
          <a:p>
            <a:pPr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700" b="1" i="0" dirty="0">
                <a:effectLst/>
                <a:latin typeface="Century Gothic" panose="020B0502020202020204" pitchFamily="34" charset="0"/>
              </a:rPr>
              <a:t>induce emergence of existing patterns without bias</a:t>
            </a:r>
          </a:p>
          <a:p>
            <a:pPr marR="0"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700" b="1" i="0" dirty="0">
                <a:effectLst/>
                <a:latin typeface="Century Gothic" panose="020B0502020202020204" pitchFamily="34" charset="0"/>
              </a:rPr>
              <a:t>discover unconscious, existing patterns that might impair understanding</a:t>
            </a:r>
          </a:p>
          <a:p>
            <a:pPr marR="0"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700" b="1" i="0" dirty="0">
                <a:effectLst/>
                <a:latin typeface="Century Gothic" panose="020B0502020202020204" pitchFamily="34" charset="0"/>
              </a:rPr>
              <a:t>cause confusion</a:t>
            </a:r>
          </a:p>
          <a:p>
            <a:pPr marR="0"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700" b="1" i="0" dirty="0">
                <a:effectLst/>
                <a:latin typeface="Century Gothic" panose="020B0502020202020204" pitchFamily="34" charset="0"/>
              </a:rPr>
              <a:t>enable unconscious -&gt; conscious; discover incongruence</a:t>
            </a:r>
          </a:p>
          <a:p>
            <a:pPr marR="0"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700" b="1" i="0" dirty="0">
                <a:effectLst/>
                <a:latin typeface="Century Gothic" panose="020B0502020202020204" pitchFamily="34" charset="0"/>
              </a:rPr>
              <a:t>generate circuits to house new content, understand, retain, retrieve.</a:t>
            </a:r>
          </a:p>
          <a:p>
            <a:pPr marL="0" marR="0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i="0" dirty="0">
                <a:effectLst/>
                <a:latin typeface="Century Gothic" panose="020B0502020202020204" pitchFamily="34" charset="0"/>
              </a:rPr>
              <a:t>Use questionnaires to prompt circuit generation: general and objective</a:t>
            </a:r>
          </a:p>
          <a:p>
            <a:pPr marR="0" lvl="1" fontAlgn="base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700" b="1" i="0" dirty="0">
                <a:effectLst/>
                <a:latin typeface="Century Gothic" panose="020B0502020202020204" pitchFamily="34" charset="0"/>
              </a:rPr>
              <a:t>override existing circuits</a:t>
            </a:r>
            <a:r>
              <a:rPr lang="en-US" sz="1700" b="1" dirty="0">
                <a:latin typeface="Century Gothic" panose="020B0502020202020204" pitchFamily="34" charset="0"/>
              </a:rPr>
              <a:t> and </a:t>
            </a:r>
            <a:r>
              <a:rPr lang="en-US" sz="1700" b="1" i="0" dirty="0">
                <a:effectLst/>
                <a:latin typeface="Century Gothic" panose="020B0502020202020204" pitchFamily="34" charset="0"/>
              </a:rPr>
              <a:t>discover unconscious incongruence and drivers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96580F-D184-017C-BFEF-B4CD3A5C7A99}"/>
              </a:ext>
            </a:extLst>
          </p:cNvPr>
          <p:cNvSpPr txBox="1"/>
          <p:nvPr/>
        </p:nvSpPr>
        <p:spPr>
          <a:xfrm>
            <a:off x="9731141" y="5681581"/>
            <a:ext cx="2460816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18305395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950BA4C7-0947-6B27-BF8A-074FFF7FA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47" r="28602" b="-1"/>
          <a:stretch/>
        </p:blipFill>
        <p:spPr>
          <a:xfrm>
            <a:off x="3352320" y="1343819"/>
            <a:ext cx="5487359" cy="548735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957CE3-E386-5497-6646-7F46AB7C1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1325563"/>
          </a:xfrm>
        </p:spPr>
        <p:txBody>
          <a:bodyPr/>
          <a:lstStyle/>
          <a:p>
            <a:pPr algn="ctr"/>
            <a:r>
              <a:rPr lang="en-US" sz="4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The Learning Facilitation Environment</a:t>
            </a:r>
            <a:br>
              <a:rPr lang="en-US" sz="44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</a:br>
            <a:r>
              <a:rPr lang="en-US" sz="36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Room Setup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CE24BA-98CE-CD6D-EE16-39F0DD8D5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0874" y="1799923"/>
            <a:ext cx="5690250" cy="4360245"/>
          </a:xfrm>
        </p:spPr>
        <p:txBody>
          <a:bodyPr>
            <a:normAutofit lnSpcReduction="10000"/>
          </a:bodyPr>
          <a:lstStyle/>
          <a:p>
            <a:pPr marL="457200" lvl="1" indent="0" algn="ctr">
              <a:buNone/>
            </a:pPr>
            <a:r>
              <a:rPr lang="en-US" sz="4400" b="1" dirty="0">
                <a:solidFill>
                  <a:schemeClr val="bg1"/>
                </a:solidFill>
                <a:latin typeface="Copperplate" panose="02000504000000020004" pitchFamily="2" charset="77"/>
                <a:cs typeface="Charm" pitchFamily="2" charset="-34"/>
              </a:rPr>
              <a:t>NO: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700" b="1" dirty="0">
                <a:solidFill>
                  <a:schemeClr val="bg1"/>
                </a:solidFill>
                <a:latin typeface="Century Gothic" panose="020B0502020202020204" pitchFamily="34" charset="0"/>
              </a:rPr>
              <a:t>n</a:t>
            </a:r>
            <a:r>
              <a:rPr lang="en-US" sz="27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otes, desks, paper, pen, information-based lectures, introductions, computers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7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</a:t>
            </a:r>
            <a:r>
              <a:rPr lang="en-US" sz="27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nswering questions/new content until new circuits formed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9BF5-1B0B-B3A2-72E8-5345DCCE45C0}"/>
              </a:ext>
            </a:extLst>
          </p:cNvPr>
          <p:cNvSpPr txBox="1"/>
          <p:nvPr/>
        </p:nvSpPr>
        <p:spPr>
          <a:xfrm>
            <a:off x="9567512" y="5879065"/>
            <a:ext cx="2624488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1945282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DABFA14F-D734-3B82-F2B2-2EF57FFBCE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r="-1" b="8585"/>
          <a:stretch/>
        </p:blipFill>
        <p:spPr>
          <a:xfrm>
            <a:off x="-18218" y="-15997"/>
            <a:ext cx="12228129" cy="738452"/>
          </a:xfrm>
          <a:prstGeom prst="rect">
            <a:avLst/>
          </a:prstGeom>
        </p:spPr>
      </p:pic>
      <p:grpSp>
        <p:nvGrpSpPr>
          <p:cNvPr id="31" name="Group 30" hidden="1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35" name="Freeform: Shape 34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63822"/>
            <a:ext cx="4810212" cy="1509931"/>
          </a:xfrm>
        </p:spPr>
        <p:txBody>
          <a:bodyPr>
            <a:normAutofit/>
          </a:bodyPr>
          <a:lstStyle/>
          <a:p>
            <a:pPr algn="ctr"/>
            <a:r>
              <a:rPr lang="en-US" sz="3600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</a:rPr>
              <a:t>Learning Facilitation Exercise Design</a:t>
            </a:r>
            <a:endParaRPr lang="en-US" sz="3600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245" y="738452"/>
            <a:ext cx="6773143" cy="5438803"/>
          </a:xfrm>
        </p:spPr>
        <p:txBody>
          <a:bodyPr anchor="ctr">
            <a:noAutofit/>
          </a:bodyPr>
          <a:lstStyle/>
          <a:p>
            <a:pPr marL="0" indent="0" fontAlgn="base"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914400" algn="l"/>
              </a:tabLst>
            </a:pPr>
            <a:r>
              <a:rPr lang="en-US" sz="2400" b="1" u="sng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Build in confusion and failure</a:t>
            </a:r>
            <a:r>
              <a:rPr lang="en-US" sz="2400" u="sng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</a:t>
            </a:r>
            <a:r>
              <a:rPr lang="en-US" sz="2400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Put Learners in small groups (2-4 people) for a skills exercise on material they’ve not yet learned. </a:t>
            </a:r>
            <a:r>
              <a:rPr lang="en-US" sz="2400" kern="10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This causes confusion and failure and highlights natural incongruences they hadn’t noticed.</a:t>
            </a:r>
          </a:p>
          <a:p>
            <a:pPr marL="0" indent="0" fontAlgn="base"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914400" algn="l"/>
              </a:tabLst>
            </a:pPr>
            <a:endParaRPr lang="en-US" sz="2400" kern="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spcAft>
                <a:spcPts val="600"/>
              </a:spcAft>
              <a:buSzPts val="1000"/>
              <a:buNone/>
              <a:tabLst>
                <a:tab pos="914400" algn="l"/>
              </a:tabLst>
            </a:pPr>
            <a:r>
              <a:rPr lang="en-US" sz="2400" b="1" u="sng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Put learners into Observer/Witness</a:t>
            </a:r>
            <a:r>
              <a:rPr lang="en-US" sz="2400" u="sng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</a:t>
            </a:r>
            <a:r>
              <a:rPr lang="en-US" sz="2400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Group members track each other</a:t>
            </a:r>
            <a:r>
              <a:rPr lang="en-US" sz="2400" b="1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n-US" sz="2400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by raising their hand to suggest speaker try again: Causes group members to</a:t>
            </a:r>
            <a:endParaRPr lang="en-US" sz="2400" kern="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1371600" algn="l"/>
              </a:tabLst>
            </a:pPr>
            <a:r>
              <a:rPr lang="en-US" kern="0" dirty="0">
                <a:solidFill>
                  <a:schemeClr val="tx2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Segoe UI" panose="020B0502040204020203" pitchFamily="34" charset="0"/>
              </a:rPr>
              <a:t>notice gaps in their knowledge,</a:t>
            </a:r>
            <a:endParaRPr lang="en-US" kern="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1371600" algn="l"/>
              </a:tabLst>
            </a:pPr>
            <a:r>
              <a:rPr lang="en-US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make ‘errors’ part of learning, </a:t>
            </a:r>
            <a:endParaRPr lang="en-US" kern="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lvl="1" fontAlgn="base">
              <a:spcBef>
                <a:spcPts val="0"/>
              </a:spcBef>
              <a:spcAft>
                <a:spcPts val="600"/>
              </a:spcAft>
              <a:buSzPts val="1000"/>
              <a:buFont typeface="Courier New" panose="02070309020205020404" pitchFamily="49" charset="0"/>
              <a:buChar char="o"/>
              <a:tabLst>
                <a:tab pos="1371600" algn="l"/>
              </a:tabLst>
            </a:pPr>
            <a:r>
              <a:rPr lang="en-US" kern="0" dirty="0">
                <a:solidFill>
                  <a:schemeClr val="tx2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notice problematic automatic, incongruent choices.</a:t>
            </a:r>
            <a:endParaRPr lang="en-US" kern="100" dirty="0">
              <a:solidFill>
                <a:schemeClr val="tx2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064093-A9F9-92F1-B4D3-A3B4B62B8FF4}"/>
              </a:ext>
            </a:extLst>
          </p:cNvPr>
          <p:cNvSpPr txBox="1"/>
          <p:nvPr/>
        </p:nvSpPr>
        <p:spPr>
          <a:xfrm>
            <a:off x="10134600" y="6583129"/>
            <a:ext cx="2057400" cy="281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2020</a:t>
            </a:r>
          </a:p>
        </p:txBody>
      </p:sp>
      <p:pic>
        <p:nvPicPr>
          <p:cNvPr id="5" name="Picture 4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D6A64966-7F42-D818-9E2D-E9694473B0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r="-1" b="8585"/>
          <a:stretch/>
        </p:blipFill>
        <p:spPr>
          <a:xfrm>
            <a:off x="0" y="6183488"/>
            <a:ext cx="12228129" cy="7779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2AEB90-90FD-BBE8-7AA1-848DD1897AFD}"/>
              </a:ext>
            </a:extLst>
          </p:cNvPr>
          <p:cNvSpPr txBox="1"/>
          <p:nvPr/>
        </p:nvSpPr>
        <p:spPr>
          <a:xfrm>
            <a:off x="9587949" y="6323069"/>
            <a:ext cx="2621810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2261769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8B4FD26C-E190-CF2D-43B2-4B7A0CF2ED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98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l="13410" r="12368"/>
          <a:stretch/>
        </p:blipFill>
        <p:spPr>
          <a:xfrm>
            <a:off x="0" y="0"/>
            <a:ext cx="1219197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697" y="99848"/>
            <a:ext cx="11561379" cy="906627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Learning Facilitation Post-Exercise </a:t>
            </a:r>
            <a:r>
              <a:rPr lang="en-US" sz="3600" b="1" dirty="0">
                <a:solidFill>
                  <a:schemeClr val="bg1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Q</a:t>
            </a:r>
            <a:r>
              <a:rPr lang="en-US" sz="36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uestionnaires</a:t>
            </a:r>
            <a:r>
              <a:rPr lang="en-US" sz="3600" b="1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97" y="1006475"/>
            <a:ext cx="11992282" cy="5751677"/>
          </a:xfrm>
        </p:spPr>
        <p:txBody>
          <a:bodyPr>
            <a:noAutofit/>
          </a:bodyPr>
          <a:lstStyle/>
          <a:p>
            <a:pPr marL="0" marR="0" indent="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Goal: </a:t>
            </a:r>
            <a:endParaRPr lang="en-US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800100" lvl="1" indent="-342900" fontAlgn="base">
              <a:lnSpc>
                <a:spcPct val="15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Circumvent automatic, habituated responses.</a:t>
            </a:r>
            <a:endParaRPr lang="en-US" sz="26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800100" lvl="1" indent="-342900" fontAlgn="base">
              <a:lnSpc>
                <a:spcPct val="15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600" b="1" kern="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L</a:t>
            </a:r>
            <a:r>
              <a:rPr lang="en-US" sz="2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ead to incongruences and unconscious choices.</a:t>
            </a:r>
            <a:endParaRPr lang="en-US" sz="26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800100" lvl="1" indent="-342900" fontAlgn="base">
              <a:lnSpc>
                <a:spcPct val="15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600" b="1" kern="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G</a:t>
            </a:r>
            <a:r>
              <a:rPr lang="en-US" sz="2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enerate new neural circuits.</a:t>
            </a:r>
            <a:endParaRPr lang="en-US" sz="26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800100" lvl="1" indent="-342900" fontAlgn="base">
              <a:lnSpc>
                <a:spcPct val="15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600" b="1" kern="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</a:t>
            </a:r>
            <a:r>
              <a:rPr lang="en-US" sz="2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voids rationalizations, assumptions.</a:t>
            </a:r>
            <a:endParaRPr lang="en-US" sz="26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800100" lvl="1" indent="-342900" fontAlgn="base">
              <a:lnSpc>
                <a:spcPct val="15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en-US" sz="2600" b="1" kern="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</a:t>
            </a:r>
            <a:r>
              <a:rPr lang="en-US" sz="2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nables unbiased viewpoint.</a:t>
            </a:r>
            <a:endParaRPr lang="en-US" sz="26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marR="0" indent="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r>
              <a:rPr lang="en-US" sz="28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Types: </a:t>
            </a:r>
            <a:endParaRPr lang="en-US" sz="28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742950" lvl="1" indent="-285750" fontAlgn="base">
              <a:lnSpc>
                <a:spcPct val="15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914400" algn="l"/>
              </a:tabLst>
            </a:pPr>
            <a:r>
              <a:rPr lang="en-US" sz="2600" b="1" kern="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G</a:t>
            </a:r>
            <a:r>
              <a:rPr lang="en-US" sz="2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eneral: elicits reflection, highlights incongruences</a:t>
            </a:r>
            <a:r>
              <a:rPr lang="en-US" sz="2600" b="1" kern="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</a:t>
            </a:r>
            <a:r>
              <a:rPr lang="en-US" sz="2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endParaRPr lang="en-US" sz="26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742950" lvl="1" indent="-285750" fontAlgn="base">
              <a:lnSpc>
                <a:spcPct val="150000"/>
              </a:lnSpc>
              <a:spcBef>
                <a:spcPts val="0"/>
              </a:spcBef>
              <a:buSzPts val="1000"/>
              <a:buFont typeface="Symbol" pitchFamily="2" charset="2"/>
              <a:buChar char=""/>
              <a:tabLst>
                <a:tab pos="914400" algn="l"/>
              </a:tabLst>
            </a:pPr>
            <a:r>
              <a:rPr lang="en-US" sz="2600" b="1" kern="0" dirty="0">
                <a:solidFill>
                  <a:schemeClr val="bg1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</a:t>
            </a:r>
            <a:r>
              <a:rPr lang="en-US" sz="2600" b="1" kern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bjective: offers unbiased, conscious perspective beyond unconscious choice.</a:t>
            </a:r>
            <a:endParaRPr lang="en-US" sz="2600" b="1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E6B188-26BE-35C6-E393-CFA5B2583A26}"/>
              </a:ext>
            </a:extLst>
          </p:cNvPr>
          <p:cNvSpPr txBox="1"/>
          <p:nvPr/>
        </p:nvSpPr>
        <p:spPr>
          <a:xfrm>
            <a:off x="9721495" y="6159617"/>
            <a:ext cx="2470484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888737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429D8-3AE9-AE16-A272-4F67CF0BD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67815"/>
            <a:ext cx="3012707" cy="2692315"/>
          </a:xfrm>
        </p:spPr>
        <p:txBody>
          <a:bodyPr anchor="ctr">
            <a:normAutofit/>
          </a:bodyPr>
          <a:lstStyle/>
          <a:p>
            <a:r>
              <a:rPr lang="en-US" sz="3200" b="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Learning Facilitation Post Exercise Questionnaire Example</a:t>
            </a:r>
            <a:endParaRPr lang="en-US" sz="3200" dirty="0">
              <a:latin typeface="Century Gothic" panose="020B0502020202020204" pitchFamily="34" charset="0"/>
            </a:endParaRPr>
          </a:p>
        </p:txBody>
      </p:sp>
      <p:pic>
        <p:nvPicPr>
          <p:cNvPr id="4" name="Picture 3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7BC1D41F-895E-8E88-65EF-5E7B7038FA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t="8823" b="18279"/>
          <a:stretch/>
        </p:blipFill>
        <p:spPr>
          <a:xfrm>
            <a:off x="0" y="-4796"/>
            <a:ext cx="12284342" cy="735379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BBADDCB-2316-340F-26FC-27BDC9AFC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4207" y="943276"/>
            <a:ext cx="9217794" cy="5914724"/>
          </a:xfrm>
        </p:spPr>
        <p:txBody>
          <a:bodyPr anchor="ctr">
            <a:noAutofit/>
          </a:bodyPr>
          <a:lstStyle/>
          <a:p>
            <a:pPr marL="457200" indent="0" fontAlgn="base">
              <a:lnSpc>
                <a:spcPct val="100000"/>
              </a:lnSpc>
              <a:buNone/>
            </a:pPr>
            <a:r>
              <a:rPr lang="en-US" sz="2200" b="1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General Questionnaire: </a:t>
            </a:r>
            <a:r>
              <a:rPr lang="en-US" sz="220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reflection; notice incongruences</a:t>
            </a:r>
          </a:p>
          <a:p>
            <a:pPr marL="914400" indent="0" fontAlgn="base">
              <a:lnSpc>
                <a:spcPct val="100000"/>
              </a:lnSpc>
              <a:buNone/>
            </a:pPr>
            <a:r>
              <a:rPr lang="en-US" sz="2200" b="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You as the Influencer: </a:t>
            </a:r>
          </a:p>
          <a:p>
            <a:pPr marL="1885950" indent="-285750" fontAlgn="base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200" b="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What would you do differently for a different result? </a:t>
            </a:r>
          </a:p>
          <a:p>
            <a:pPr marL="1885950" indent="-285750" fontAlgn="base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200" b="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What stopped you from doing that?</a:t>
            </a:r>
          </a:p>
          <a:p>
            <a:pPr marL="914400" indent="0" fontAlgn="base">
              <a:lnSpc>
                <a:spcPct val="100000"/>
              </a:lnSpc>
              <a:buNone/>
            </a:pPr>
            <a:r>
              <a:rPr lang="en-US" sz="2200" b="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You as the client: </a:t>
            </a:r>
          </a:p>
          <a:p>
            <a:pPr marL="1885950" indent="-285750" fontAlgn="base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200" b="0" i="0" dirty="0">
                <a:solidFill>
                  <a:srgbClr val="000000"/>
                </a:solidFill>
                <a:effectLst/>
                <a:latin typeface="Century Gothic" panose="020B0502020202020204" pitchFamily="34" charset="0"/>
              </a:rPr>
              <a:t>Did you feel respected in interaction? Why? Why not? </a:t>
            </a:r>
          </a:p>
          <a:p>
            <a:pPr marL="1885950" indent="-285750" fontAlgn="base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200" b="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What would have prompted a different response? </a:t>
            </a:r>
          </a:p>
          <a:p>
            <a:pPr marL="457200" indent="0" fontAlgn="base">
              <a:lnSpc>
                <a:spcPct val="100000"/>
              </a:lnSpc>
              <a:buNone/>
            </a:pPr>
            <a:r>
              <a:rPr lang="en-US" sz="2200" b="1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Objective Questionnaire: </a:t>
            </a:r>
            <a:r>
              <a:rPr lang="en-US" sz="220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expands beyond unconscious</a:t>
            </a:r>
          </a:p>
          <a:p>
            <a:pPr marL="914400" indent="0" fontAlgn="base">
              <a:lnSpc>
                <a:spcPct val="100000"/>
              </a:lnSpc>
              <a:buNone/>
            </a:pPr>
            <a:r>
              <a:rPr lang="en-US" sz="2200" b="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On reflection </a:t>
            </a:r>
          </a:p>
          <a:p>
            <a:pPr marL="1885950" indent="-285750" fontAlgn="base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200" b="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What specifically did you do/say that caused success? Failure? </a:t>
            </a:r>
          </a:p>
          <a:p>
            <a:pPr marL="1885950" indent="-285750" fontAlgn="base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sz="2200" b="0" i="0" dirty="0">
                <a:effectLst/>
                <a:highlight>
                  <a:srgbClr val="FFFFFF"/>
                </a:highlight>
                <a:latin typeface="Century Gothic" panose="020B0502020202020204" pitchFamily="34" charset="0"/>
              </a:rPr>
              <a:t>How did you choose to listen for what you listened for? Respond to?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4219CB-68DF-4A4D-6490-E957E6A0F44B}"/>
              </a:ext>
            </a:extLst>
          </p:cNvPr>
          <p:cNvSpPr txBox="1"/>
          <p:nvPr/>
        </p:nvSpPr>
        <p:spPr>
          <a:xfrm>
            <a:off x="0" y="5946442"/>
            <a:ext cx="2454442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739941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698885-D639-780D-4265-5BB93187D29A}"/>
              </a:ext>
            </a:extLst>
          </p:cNvPr>
          <p:cNvSpPr txBox="1"/>
          <p:nvPr/>
        </p:nvSpPr>
        <p:spPr>
          <a:xfrm>
            <a:off x="1078029" y="0"/>
            <a:ext cx="9442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Learning Facilitation</a:t>
            </a:r>
          </a:p>
        </p:txBody>
      </p:sp>
      <p:pic>
        <p:nvPicPr>
          <p:cNvPr id="12" name="Picture 11" descr="A diagram of different types of circuits&#10;&#10;Description automatically generated with medium confidence">
            <a:extLst>
              <a:ext uri="{FF2B5EF4-FFF2-40B4-BE49-F238E27FC236}">
                <a16:creationId xmlns:a16="http://schemas.microsoft.com/office/drawing/2014/main" id="{D5069E3D-7432-E793-983A-6FB39A1DC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451" y="576649"/>
            <a:ext cx="10005540" cy="62813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1B36D3-D78B-E626-EFB5-4952FEF6D8DD}"/>
              </a:ext>
            </a:extLst>
          </p:cNvPr>
          <p:cNvSpPr txBox="1"/>
          <p:nvPr/>
        </p:nvSpPr>
        <p:spPr>
          <a:xfrm>
            <a:off x="0" y="12427"/>
            <a:ext cx="2345356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3070560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B27A5BA9-69C2-10D2-6CF8-404DB00D1F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10" r="12368"/>
          <a:stretch/>
        </p:blipFill>
        <p:spPr>
          <a:xfrm>
            <a:off x="0" y="10"/>
            <a:ext cx="12191999" cy="685799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0"/>
            <a:ext cx="9941052" cy="6705600"/>
          </a:xfrm>
        </p:spPr>
        <p:txBody>
          <a:bodyPr>
            <a:noAutofit/>
          </a:bodyPr>
          <a:lstStyle/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Contact</a:t>
            </a: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4000" kern="100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SHARON-DREW MORGEN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u="sng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sharondrew@sharondrewmorgen.com</a:t>
            </a:r>
            <a:r>
              <a:rPr lang="en-US" sz="4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u="sng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www.sharon-drew.com</a:t>
            </a:r>
            <a:endParaRPr lang="en-US" sz="4000" kern="100" dirty="0">
              <a:solidFill>
                <a:schemeClr val="bg1"/>
              </a:solidFill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u="sng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www.mind-brainconnection.com</a:t>
            </a:r>
            <a:r>
              <a:rPr lang="en-US" sz="4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512 771 1117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10B8CF-B390-92F6-F068-60A6C26FD300}"/>
              </a:ext>
            </a:extLst>
          </p:cNvPr>
          <p:cNvSpPr txBox="1"/>
          <p:nvPr/>
        </p:nvSpPr>
        <p:spPr>
          <a:xfrm>
            <a:off x="9625263" y="5899735"/>
            <a:ext cx="2566737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  <p:pic>
        <p:nvPicPr>
          <p:cNvPr id="6" name="Picture 5" descr="A person with white hair and freckles&#10;&#10;Description automatically generated">
            <a:extLst>
              <a:ext uri="{FF2B5EF4-FFF2-40B4-BE49-F238E27FC236}">
                <a16:creationId xmlns:a16="http://schemas.microsoft.com/office/drawing/2014/main" id="{EE439E8A-CECB-662D-77C1-E517A203CE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93642" y="0"/>
            <a:ext cx="2298357" cy="306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89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611" y="825324"/>
            <a:ext cx="8209531" cy="1027342"/>
          </a:xfrm>
        </p:spPr>
        <p:txBody>
          <a:bodyPr anchor="b">
            <a:normAutofit/>
          </a:bodyPr>
          <a:lstStyle/>
          <a:p>
            <a:r>
              <a:rPr lang="en-US" sz="54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What you’ll learn today</a:t>
            </a:r>
            <a:endParaRPr lang="en-US" sz="5400" dirty="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11" y="2605282"/>
            <a:ext cx="8209531" cy="4418111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4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What stands in the way of retention/understanding?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4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How do brains receive/translate incoming content?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4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The brain elements involved in learning; how to intentionally generate them.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itchFamily="2" charset="2"/>
              <a:buChar char=""/>
            </a:pPr>
            <a:r>
              <a:rPr lang="en-US" sz="24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What is Learning Facilitation? Hint: First generate neural circuits to house new content.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itchFamily="2" charset="2"/>
              <a:buChar char=""/>
            </a:pPr>
            <a:r>
              <a:rPr lang="en-US" sz="2400" dirty="0">
                <a:effectLst/>
                <a:latin typeface="Century Gothic" panose="020B0502020202020204" pitchFamily="34" charset="0"/>
              </a:rPr>
              <a:t>Room set-up/exercise &amp; questionnaire creation</a:t>
            </a:r>
          </a:p>
        </p:txBody>
      </p:sp>
      <p:pic>
        <p:nvPicPr>
          <p:cNvPr id="4" name="Picture 3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15E4ECBB-EE0D-0255-9F54-5AAFB4FAEC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583" r="28541"/>
          <a:stretch/>
        </p:blipFill>
        <p:spPr>
          <a:xfrm>
            <a:off x="8424153" y="10"/>
            <a:ext cx="3767847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8259B6-5780-EC01-AB68-E2CADBEE6D86}"/>
              </a:ext>
            </a:extLst>
          </p:cNvPr>
          <p:cNvSpPr txBox="1"/>
          <p:nvPr/>
        </p:nvSpPr>
        <p:spPr>
          <a:xfrm>
            <a:off x="9634888" y="6063365"/>
            <a:ext cx="2449801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2380652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9C16C263-53B5-59B2-B1FA-C5C6C6CB9D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l="13410" r="12368"/>
          <a:stretch/>
        </p:blipFill>
        <p:spPr>
          <a:xfrm>
            <a:off x="21" y="11"/>
            <a:ext cx="12191979" cy="68579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0665"/>
          </a:xfrm>
        </p:spPr>
        <p:txBody>
          <a:bodyPr>
            <a:normAutofit/>
          </a:bodyPr>
          <a:lstStyle/>
          <a:p>
            <a:pPr algn="ctr"/>
            <a:r>
              <a:rPr lang="en-US" sz="4000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Why teach the brain first?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281" y="1452022"/>
            <a:ext cx="12078083" cy="1129796"/>
          </a:xfrm>
        </p:spPr>
        <p:txBody>
          <a:bodyPr>
            <a:no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Symbol" pitchFamily="2" charset="2"/>
              <a:buChar char=""/>
            </a:pPr>
            <a:r>
              <a:rPr lang="en-US" sz="26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Avoid natural unconscious biases, assumptions, history and resistance.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Symbol" pitchFamily="2" charset="2"/>
              <a:buChar char=""/>
            </a:pPr>
            <a:r>
              <a:rPr lang="en-US" sz="26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Generate new neural circuits to house, retain the new content.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A4B2CA-B225-4EDA-6C17-38E4194C84E0}"/>
              </a:ext>
            </a:extLst>
          </p:cNvPr>
          <p:cNvSpPr txBox="1"/>
          <p:nvPr/>
        </p:nvSpPr>
        <p:spPr>
          <a:xfrm>
            <a:off x="2605226" y="2934605"/>
            <a:ext cx="7171351" cy="3421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MIND                             BRAIN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- Misunderstanding           - Circuits</a:t>
            </a:r>
          </a:p>
          <a:p>
            <a:pPr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- Bias                                   - Neural Connections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- Assumptions		  - Signal dispatch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- Automatic, habituated	  - Electrochemical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- Belief-based                     - Meaningless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27BFEAB-B22C-925F-D357-B249676FCC32}"/>
              </a:ext>
            </a:extLst>
          </p:cNvPr>
          <p:cNvSpPr txBox="1"/>
          <p:nvPr/>
        </p:nvSpPr>
        <p:spPr>
          <a:xfrm>
            <a:off x="9452008" y="6075273"/>
            <a:ext cx="2739992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9C6AA2F-8AD9-6192-8F15-CC327C2CD6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46363"/>
            <a:ext cx="2091451" cy="209145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C16942-A693-F5F0-F426-4086BF284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6577" y="2739359"/>
            <a:ext cx="2198455" cy="219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560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9864" y="467271"/>
            <a:ext cx="6352160" cy="1095425"/>
          </a:xfrm>
        </p:spPr>
        <p:txBody>
          <a:bodyPr anchor="b">
            <a:normAutofit/>
          </a:bodyPr>
          <a:lstStyle/>
          <a:p>
            <a:r>
              <a:rPr lang="en-US" sz="56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What is listening?</a:t>
            </a:r>
            <a:endParaRPr lang="en-US" sz="5600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03316FE4-46E2-4C5A-3400-58B4782436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647" r="28602" b="-1"/>
          <a:stretch/>
        </p:blipFill>
        <p:spPr>
          <a:xfrm>
            <a:off x="309691" y="547920"/>
            <a:ext cx="5742187" cy="5742187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31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848" y="1720241"/>
            <a:ext cx="5361513" cy="4856656"/>
          </a:xfrm>
        </p:spPr>
        <p:txBody>
          <a:bodyPr anchor="t">
            <a:noAutofit/>
          </a:bodyPr>
          <a:lstStyle/>
          <a:p>
            <a:pPr marR="0" indent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Listening is an 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highlight>
                  <a:srgbClr val="00FF00"/>
                </a:highlight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automatic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highlight>
                  <a:srgbClr val="00FFFF"/>
                </a:highlight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biological,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highlight>
                  <a:srgbClr val="FF0000"/>
                </a:highlight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electrochemical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highlight>
                  <a:srgbClr val="FFFF00"/>
                </a:highlight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physiological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highlight>
                  <a:srgbClr val="FF00FF"/>
                </a:highlight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mechanical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process during which spoken words, as meaningless incoming puffs of air, eventually get translated into meaning via 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highlight>
                  <a:srgbClr val="D3D3D3"/>
                </a:highlight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existing neural circuitry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This means we can only understand some unknown fraction of what a Speaker intends - and even this is </a:t>
            </a:r>
            <a:r>
              <a:rPr lang="en-US" sz="2000" kern="0" dirty="0">
                <a:solidFill>
                  <a:schemeClr val="bg1">
                    <a:alpha val="80000"/>
                  </a:schemeClr>
                </a:solidFill>
                <a:effectLst/>
                <a:highlight>
                  <a:srgbClr val="0000FF"/>
                </a:highlight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biased</a:t>
            </a:r>
            <a:r>
              <a:rPr lang="en-US" sz="2000" kern="0" dirty="0">
                <a:solidFill>
                  <a:schemeClr val="tx1">
                    <a:alpha val="80000"/>
                  </a:schemeClr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by what we already know and have circuits to translate. </a:t>
            </a:r>
            <a:endParaRPr lang="en-US" sz="2000" kern="100" dirty="0">
              <a:solidFill>
                <a:schemeClr val="tx1">
                  <a:alpha val="80000"/>
                </a:schemeClr>
              </a:solidFill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7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AF98B71-B58D-9DF6-8D82-6D1CD367C095}"/>
              </a:ext>
            </a:extLst>
          </p:cNvPr>
          <p:cNvSpPr txBox="1"/>
          <p:nvPr/>
        </p:nvSpPr>
        <p:spPr>
          <a:xfrm>
            <a:off x="-57" y="6258350"/>
            <a:ext cx="2353055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134246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kern="10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How Brains Listen</a:t>
            </a:r>
            <a:endParaRPr lang="en-US" sz="3600" dirty="0"/>
          </a:p>
        </p:txBody>
      </p:sp>
      <p:pic>
        <p:nvPicPr>
          <p:cNvPr id="12" name="Picture 11" descr="A diagram of a computer&#10;&#10;Description automatically generated">
            <a:extLst>
              <a:ext uri="{FF2B5EF4-FFF2-40B4-BE49-F238E27FC236}">
                <a16:creationId xmlns:a16="http://schemas.microsoft.com/office/drawing/2014/main" id="{C7F75D49-CC6F-79ED-BCC2-1DAD08094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968500"/>
            <a:ext cx="12001500" cy="35306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196D306-A7B6-3C88-BA15-41E6949DC741}"/>
              </a:ext>
            </a:extLst>
          </p:cNvPr>
          <p:cNvSpPr txBox="1"/>
          <p:nvPr/>
        </p:nvSpPr>
        <p:spPr>
          <a:xfrm>
            <a:off x="9798518" y="5776912"/>
            <a:ext cx="2393482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2019</a:t>
            </a:r>
          </a:p>
        </p:txBody>
      </p:sp>
    </p:spTree>
    <p:extLst>
      <p:ext uri="{BB962C8B-B14F-4D97-AF65-F5344CB8AC3E}">
        <p14:creationId xmlns:p14="http://schemas.microsoft.com/office/powerpoint/2010/main" val="3314569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0865"/>
            <a:ext cx="10515600" cy="889159"/>
          </a:xfrm>
        </p:spPr>
        <p:txBody>
          <a:bodyPr>
            <a:normAutofit/>
          </a:bodyPr>
          <a:lstStyle/>
          <a:p>
            <a:pPr algn="ctr"/>
            <a:r>
              <a:rPr lang="en-US" sz="40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How Brains Bias Incoming Content</a:t>
            </a:r>
            <a:endParaRPr lang="en-US"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567FC8-33E9-A792-E0B7-AB222E00B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1599" y="1758543"/>
            <a:ext cx="6319948" cy="42067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23D87E-41C3-A1C2-9496-0F97500F3E21}"/>
              </a:ext>
            </a:extLst>
          </p:cNvPr>
          <p:cNvSpPr txBox="1"/>
          <p:nvPr/>
        </p:nvSpPr>
        <p:spPr>
          <a:xfrm>
            <a:off x="1542013" y="2106352"/>
            <a:ext cx="1410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utomatic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CD54D4-998E-19E1-26BD-B651EBF21573}"/>
              </a:ext>
            </a:extLst>
          </p:cNvPr>
          <p:cNvSpPr txBox="1"/>
          <p:nvPr/>
        </p:nvSpPr>
        <p:spPr>
          <a:xfrm>
            <a:off x="3184635" y="1737021"/>
            <a:ext cx="1628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unconscious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CF689A-B596-8D73-DD8D-7A392FF4CA42}"/>
              </a:ext>
            </a:extLst>
          </p:cNvPr>
          <p:cNvSpPr txBox="1"/>
          <p:nvPr/>
        </p:nvSpPr>
        <p:spPr>
          <a:xfrm>
            <a:off x="5044965" y="1450322"/>
            <a:ext cx="2102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1/500ths second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0F14EF-1701-808D-05DA-1D9D1C2208AA}"/>
              </a:ext>
            </a:extLst>
          </p:cNvPr>
          <p:cNvSpPr txBox="1"/>
          <p:nvPr/>
        </p:nvSpPr>
        <p:spPr>
          <a:xfrm>
            <a:off x="7052441" y="1872174"/>
            <a:ext cx="1628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mechanical 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1F5B7D-A9E9-94D6-375B-50E45E2E44FC}"/>
              </a:ext>
            </a:extLst>
          </p:cNvPr>
          <p:cNvSpPr txBox="1"/>
          <p:nvPr/>
        </p:nvSpPr>
        <p:spPr>
          <a:xfrm>
            <a:off x="8472048" y="2376433"/>
            <a:ext cx="31846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unconscious physiological 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042AD4-448F-7A10-1C8E-0CEA6BB668BE}"/>
              </a:ext>
            </a:extLst>
          </p:cNvPr>
          <p:cNvSpPr txBox="1"/>
          <p:nvPr/>
        </p:nvSpPr>
        <p:spPr>
          <a:xfrm>
            <a:off x="8487051" y="3250024"/>
            <a:ext cx="21020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electrochemical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D158A6-B526-94CF-DABA-F20F09836A17}"/>
              </a:ext>
            </a:extLst>
          </p:cNvPr>
          <p:cNvSpPr txBox="1"/>
          <p:nvPr/>
        </p:nvSpPr>
        <p:spPr>
          <a:xfrm>
            <a:off x="838200" y="2891349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idiosyncratic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3AD940-C256-E278-7FFC-FB705EB45FE5}"/>
              </a:ext>
            </a:extLst>
          </p:cNvPr>
          <p:cNvSpPr txBox="1"/>
          <p:nvPr/>
        </p:nvSpPr>
        <p:spPr>
          <a:xfrm>
            <a:off x="383734" y="3478410"/>
            <a:ext cx="16280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meaningless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D4C89F-DCDC-25AE-23F2-22B8DF38EBE5}"/>
              </a:ext>
            </a:extLst>
          </p:cNvPr>
          <p:cNvSpPr txBox="1"/>
          <p:nvPr/>
        </p:nvSpPr>
        <p:spPr>
          <a:xfrm>
            <a:off x="9057840" y="3942889"/>
            <a:ext cx="18813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misunderstand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0441760-678D-3CD8-523C-1011AB69BEBC}"/>
              </a:ext>
            </a:extLst>
          </p:cNvPr>
          <p:cNvSpPr txBox="1"/>
          <p:nvPr/>
        </p:nvSpPr>
        <p:spPr>
          <a:xfrm>
            <a:off x="422382" y="5450798"/>
            <a:ext cx="1764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mistranslation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4B6CCB-C712-6731-9CF5-15B701BA5822}"/>
              </a:ext>
            </a:extLst>
          </p:cNvPr>
          <p:cNvSpPr txBox="1"/>
          <p:nvPr/>
        </p:nvSpPr>
        <p:spPr>
          <a:xfrm>
            <a:off x="10274624" y="4652871"/>
            <a:ext cx="7567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bias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DB5D224-3294-C307-E232-8C73D3DABC2C}"/>
              </a:ext>
            </a:extLst>
          </p:cNvPr>
          <p:cNvSpPr txBox="1"/>
          <p:nvPr/>
        </p:nvSpPr>
        <p:spPr>
          <a:xfrm>
            <a:off x="8684182" y="4907407"/>
            <a:ext cx="10300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reject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3EF7C74-CA7F-D71F-75B6-E86904D6F701}"/>
              </a:ext>
            </a:extLst>
          </p:cNvPr>
          <p:cNvSpPr txBox="1"/>
          <p:nvPr/>
        </p:nvSpPr>
        <p:spPr>
          <a:xfrm>
            <a:off x="1568950" y="4795517"/>
            <a:ext cx="16280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assumptions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2BF17D7-8E5A-2B38-51E0-723D1D7510D1}"/>
              </a:ext>
            </a:extLst>
          </p:cNvPr>
          <p:cNvSpPr txBox="1"/>
          <p:nvPr/>
        </p:nvSpPr>
        <p:spPr>
          <a:xfrm>
            <a:off x="2732689" y="6088508"/>
            <a:ext cx="63199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What do Learners hear us say?</a:t>
            </a:r>
            <a:r>
              <a:rPr lang="en-US" sz="3200" dirty="0">
                <a:effectLst/>
              </a:rPr>
              <a:t> </a:t>
            </a:r>
            <a:endParaRPr lang="en-US" sz="32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43289D-CA66-B2AD-CE24-251A61C6A899}"/>
              </a:ext>
            </a:extLst>
          </p:cNvPr>
          <p:cNvSpPr txBox="1"/>
          <p:nvPr/>
        </p:nvSpPr>
        <p:spPr>
          <a:xfrm>
            <a:off x="699346" y="4163063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entury Gothic" panose="020B0502020202020204" pitchFamily="34" charset="0"/>
              </a:rPr>
              <a:t>habituated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3BBA795-8D6C-1933-D64E-13C81F00A27D}"/>
              </a:ext>
            </a:extLst>
          </p:cNvPr>
          <p:cNvSpPr txBox="1"/>
          <p:nvPr/>
        </p:nvSpPr>
        <p:spPr>
          <a:xfrm>
            <a:off x="9846644" y="5965258"/>
            <a:ext cx="2345356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862021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24465D8A-6DE2-E3F4-0B48-104B23FCDD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l="19017" r="22116"/>
          <a:stretch/>
        </p:blipFill>
        <p:spPr>
          <a:xfrm>
            <a:off x="2091448" y="10"/>
            <a:ext cx="10097504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652" y="365125"/>
            <a:ext cx="4522737" cy="1899912"/>
          </a:xfrm>
        </p:spPr>
        <p:txBody>
          <a:bodyPr>
            <a:normAutofit/>
          </a:bodyPr>
          <a:lstStyle/>
          <a:p>
            <a:r>
              <a:rPr lang="en-US" sz="40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To Change/Learn </a:t>
            </a:r>
            <a:br>
              <a:rPr lang="en-US" sz="40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</a:br>
            <a:r>
              <a:rPr lang="en-US" sz="40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a Behavior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52" y="2434201"/>
            <a:ext cx="5024283" cy="37427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(In)congruence check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Manage risk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Match beliefs</a:t>
            </a: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Relevant knowledge input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79653E-1977-3548-0B90-19BB952505D1}"/>
              </a:ext>
            </a:extLst>
          </p:cNvPr>
          <p:cNvSpPr txBox="1"/>
          <p:nvPr/>
        </p:nvSpPr>
        <p:spPr>
          <a:xfrm>
            <a:off x="9750392" y="5895860"/>
            <a:ext cx="2420260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658769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13" y="225425"/>
            <a:ext cx="10515600" cy="765175"/>
          </a:xfrm>
        </p:spPr>
        <p:txBody>
          <a:bodyPr>
            <a:normAutofit/>
          </a:bodyPr>
          <a:lstStyle/>
          <a:p>
            <a:pPr algn="ctr"/>
            <a:r>
              <a:rPr lang="en-US" sz="4000" kern="1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 Learning Loop</a:t>
            </a:r>
            <a:endParaRPr lang="en-US" sz="4000" dirty="0"/>
          </a:p>
        </p:txBody>
      </p:sp>
      <p:pic>
        <p:nvPicPr>
          <p:cNvPr id="6" name="Picture 5" descr="A diagram of a diagram&#10;&#10;Description automatically generated">
            <a:extLst>
              <a:ext uri="{FF2B5EF4-FFF2-40B4-BE49-F238E27FC236}">
                <a16:creationId xmlns:a16="http://schemas.microsoft.com/office/drawing/2014/main" id="{93D2FFCD-9ACE-E9A9-3F80-4BBFCD4189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" y="1102451"/>
            <a:ext cx="11595100" cy="55301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316A1A-0743-4372-ABA3-A6700FDBC0C0}"/>
              </a:ext>
            </a:extLst>
          </p:cNvPr>
          <p:cNvSpPr txBox="1"/>
          <p:nvPr/>
        </p:nvSpPr>
        <p:spPr>
          <a:xfrm>
            <a:off x="0" y="6026184"/>
            <a:ext cx="2349500" cy="3125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2019</a:t>
            </a:r>
          </a:p>
        </p:txBody>
      </p:sp>
    </p:spTree>
    <p:extLst>
      <p:ext uri="{BB962C8B-B14F-4D97-AF65-F5344CB8AC3E}">
        <p14:creationId xmlns:p14="http://schemas.microsoft.com/office/powerpoint/2010/main" val="21907505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0CE40DC-5723-449B-A365-A61D8C262E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3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4" name="Picture 3" descr="A blue glowing neurons in space&#10;&#10;Description automatically generated with medium confidence">
            <a:extLst>
              <a:ext uri="{FF2B5EF4-FFF2-40B4-BE49-F238E27FC236}">
                <a16:creationId xmlns:a16="http://schemas.microsoft.com/office/drawing/2014/main" id="{1C22F830-0D1A-B831-5AEC-EB2B5E25D0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</a:extLst>
          </a:blip>
          <a:srcRect l="11349" r="14448"/>
          <a:stretch/>
        </p:blipFill>
        <p:spPr>
          <a:xfrm>
            <a:off x="3048" y="10"/>
            <a:ext cx="12188952" cy="6857990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854DBCA-D3C3-4C19-9B2E-DFA0BE647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67853" y="0"/>
            <a:ext cx="10256294" cy="6858000"/>
          </a:xfrm>
          <a:custGeom>
            <a:avLst/>
            <a:gdLst>
              <a:gd name="connsiteX0" fmla="*/ 8218354 w 9841377"/>
              <a:gd name="connsiteY0" fmla="*/ 0 h 6858000"/>
              <a:gd name="connsiteX1" fmla="*/ 5551962 w 9841377"/>
              <a:gd name="connsiteY1" fmla="*/ 0 h 6858000"/>
              <a:gd name="connsiteX2" fmla="*/ 5482342 w 9841377"/>
              <a:gd name="connsiteY2" fmla="*/ 0 h 6858000"/>
              <a:gd name="connsiteX3" fmla="*/ 4359035 w 9841377"/>
              <a:gd name="connsiteY3" fmla="*/ 0 h 6858000"/>
              <a:gd name="connsiteX4" fmla="*/ 4289415 w 9841377"/>
              <a:gd name="connsiteY4" fmla="*/ 0 h 6858000"/>
              <a:gd name="connsiteX5" fmla="*/ 1623023 w 9841377"/>
              <a:gd name="connsiteY5" fmla="*/ 0 h 6858000"/>
              <a:gd name="connsiteX6" fmla="*/ 1600899 w 9841377"/>
              <a:gd name="connsiteY6" fmla="*/ 14997 h 6858000"/>
              <a:gd name="connsiteX7" fmla="*/ 0 w 9841377"/>
              <a:gd name="connsiteY7" fmla="*/ 3621656 h 6858000"/>
              <a:gd name="connsiteX8" fmla="*/ 1874350 w 9841377"/>
              <a:gd name="connsiteY8" fmla="*/ 6374814 h 6858000"/>
              <a:gd name="connsiteX9" fmla="*/ 2390998 w 9841377"/>
              <a:gd name="connsiteY9" fmla="*/ 6780599 h 6858000"/>
              <a:gd name="connsiteX10" fmla="*/ 2502754 w 9841377"/>
              <a:gd name="connsiteY10" fmla="*/ 6858000 h 6858000"/>
              <a:gd name="connsiteX11" fmla="*/ 4289415 w 9841377"/>
              <a:gd name="connsiteY11" fmla="*/ 6858000 h 6858000"/>
              <a:gd name="connsiteX12" fmla="*/ 4359035 w 9841377"/>
              <a:gd name="connsiteY12" fmla="*/ 6858000 h 6858000"/>
              <a:gd name="connsiteX13" fmla="*/ 5482342 w 9841377"/>
              <a:gd name="connsiteY13" fmla="*/ 6858000 h 6858000"/>
              <a:gd name="connsiteX14" fmla="*/ 5551962 w 9841377"/>
              <a:gd name="connsiteY14" fmla="*/ 6858000 h 6858000"/>
              <a:gd name="connsiteX15" fmla="*/ 7338623 w 9841377"/>
              <a:gd name="connsiteY15" fmla="*/ 6858000 h 6858000"/>
              <a:gd name="connsiteX16" fmla="*/ 7450379 w 9841377"/>
              <a:gd name="connsiteY16" fmla="*/ 6780599 h 6858000"/>
              <a:gd name="connsiteX17" fmla="*/ 7967027 w 9841377"/>
              <a:gd name="connsiteY17" fmla="*/ 6374814 h 6858000"/>
              <a:gd name="connsiteX18" fmla="*/ 9841377 w 9841377"/>
              <a:gd name="connsiteY18" fmla="*/ 3621656 h 6858000"/>
              <a:gd name="connsiteX19" fmla="*/ 8240478 w 9841377"/>
              <a:gd name="connsiteY19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841377" h="6858000">
                <a:moveTo>
                  <a:pt x="8218354" y="0"/>
                </a:moveTo>
                <a:lnTo>
                  <a:pt x="5551962" y="0"/>
                </a:lnTo>
                <a:lnTo>
                  <a:pt x="5482342" y="0"/>
                </a:lnTo>
                <a:lnTo>
                  <a:pt x="4359035" y="0"/>
                </a:lnTo>
                <a:lnTo>
                  <a:pt x="4289415" y="0"/>
                </a:lnTo>
                <a:lnTo>
                  <a:pt x="1623023" y="0"/>
                </a:lnTo>
                <a:lnTo>
                  <a:pt x="1600899" y="14997"/>
                </a:lnTo>
                <a:cubicBezTo>
                  <a:pt x="573736" y="754641"/>
                  <a:pt x="0" y="2093192"/>
                  <a:pt x="0" y="3621656"/>
                </a:cubicBezTo>
                <a:cubicBezTo>
                  <a:pt x="0" y="4969131"/>
                  <a:pt x="928725" y="5602839"/>
                  <a:pt x="1874350" y="6374814"/>
                </a:cubicBezTo>
                <a:cubicBezTo>
                  <a:pt x="2046553" y="6515397"/>
                  <a:pt x="2217180" y="6653108"/>
                  <a:pt x="2390998" y="6780599"/>
                </a:cubicBezTo>
                <a:lnTo>
                  <a:pt x="2502754" y="6858000"/>
                </a:lnTo>
                <a:lnTo>
                  <a:pt x="4289415" y="6858000"/>
                </a:lnTo>
                <a:lnTo>
                  <a:pt x="4359035" y="6858000"/>
                </a:lnTo>
                <a:lnTo>
                  <a:pt x="5482342" y="6858000"/>
                </a:lnTo>
                <a:lnTo>
                  <a:pt x="5551962" y="6858000"/>
                </a:lnTo>
                <a:lnTo>
                  <a:pt x="7338623" y="6858000"/>
                </a:lnTo>
                <a:lnTo>
                  <a:pt x="7450379" y="6780599"/>
                </a:lnTo>
                <a:cubicBezTo>
                  <a:pt x="7624197" y="6653108"/>
                  <a:pt x="7794824" y="6515397"/>
                  <a:pt x="7967027" y="6374814"/>
                </a:cubicBezTo>
                <a:cubicBezTo>
                  <a:pt x="8912652" y="5602839"/>
                  <a:pt x="9841377" y="4969131"/>
                  <a:pt x="9841377" y="3621656"/>
                </a:cubicBezTo>
                <a:cubicBezTo>
                  <a:pt x="9841377" y="2093192"/>
                  <a:pt x="9267641" y="754641"/>
                  <a:pt x="8240478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1383CB6-8BE5-4911-970B-A4151A07E7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16525" y="0"/>
            <a:ext cx="9958950" cy="6858000"/>
          </a:xfrm>
          <a:custGeom>
            <a:avLst/>
            <a:gdLst>
              <a:gd name="connsiteX0" fmla="*/ 7551973 w 9174595"/>
              <a:gd name="connsiteY0" fmla="*/ 0 h 6858000"/>
              <a:gd name="connsiteX1" fmla="*/ 5634635 w 9174595"/>
              <a:gd name="connsiteY1" fmla="*/ 0 h 6858000"/>
              <a:gd name="connsiteX2" fmla="*/ 5550590 w 9174595"/>
              <a:gd name="connsiteY2" fmla="*/ 0 h 6858000"/>
              <a:gd name="connsiteX3" fmla="*/ 5480986 w 9174595"/>
              <a:gd name="connsiteY3" fmla="*/ 0 h 6858000"/>
              <a:gd name="connsiteX4" fmla="*/ 4886240 w 9174595"/>
              <a:gd name="connsiteY4" fmla="*/ 0 h 6858000"/>
              <a:gd name="connsiteX5" fmla="*/ 4816638 w 9174595"/>
              <a:gd name="connsiteY5" fmla="*/ 0 h 6858000"/>
              <a:gd name="connsiteX6" fmla="*/ 4357958 w 9174595"/>
              <a:gd name="connsiteY6" fmla="*/ 0 h 6858000"/>
              <a:gd name="connsiteX7" fmla="*/ 4288354 w 9174595"/>
              <a:gd name="connsiteY7" fmla="*/ 0 h 6858000"/>
              <a:gd name="connsiteX8" fmla="*/ 3693608 w 9174595"/>
              <a:gd name="connsiteY8" fmla="*/ 0 h 6858000"/>
              <a:gd name="connsiteX9" fmla="*/ 3624006 w 9174595"/>
              <a:gd name="connsiteY9" fmla="*/ 0 h 6858000"/>
              <a:gd name="connsiteX10" fmla="*/ 3276448 w 9174595"/>
              <a:gd name="connsiteY10" fmla="*/ 0 h 6858000"/>
              <a:gd name="connsiteX11" fmla="*/ 1622622 w 9174595"/>
              <a:gd name="connsiteY11" fmla="*/ 0 h 6858000"/>
              <a:gd name="connsiteX12" fmla="*/ 1600504 w 9174595"/>
              <a:gd name="connsiteY12" fmla="*/ 14997 h 6858000"/>
              <a:gd name="connsiteX13" fmla="*/ 0 w 9174595"/>
              <a:gd name="connsiteY13" fmla="*/ 3621656 h 6858000"/>
              <a:gd name="connsiteX14" fmla="*/ 1873886 w 9174595"/>
              <a:gd name="connsiteY14" fmla="*/ 6374814 h 6858000"/>
              <a:gd name="connsiteX15" fmla="*/ 2390406 w 9174595"/>
              <a:gd name="connsiteY15" fmla="*/ 6780599 h 6858000"/>
              <a:gd name="connsiteX16" fmla="*/ 2502136 w 9174595"/>
              <a:gd name="connsiteY16" fmla="*/ 6858000 h 6858000"/>
              <a:gd name="connsiteX17" fmla="*/ 3276448 w 9174595"/>
              <a:gd name="connsiteY17" fmla="*/ 6858000 h 6858000"/>
              <a:gd name="connsiteX18" fmla="*/ 3624006 w 9174595"/>
              <a:gd name="connsiteY18" fmla="*/ 6858000 h 6858000"/>
              <a:gd name="connsiteX19" fmla="*/ 3693608 w 9174595"/>
              <a:gd name="connsiteY19" fmla="*/ 6858000 h 6858000"/>
              <a:gd name="connsiteX20" fmla="*/ 4288354 w 9174595"/>
              <a:gd name="connsiteY20" fmla="*/ 6858000 h 6858000"/>
              <a:gd name="connsiteX21" fmla="*/ 4357958 w 9174595"/>
              <a:gd name="connsiteY21" fmla="*/ 6858000 h 6858000"/>
              <a:gd name="connsiteX22" fmla="*/ 4816638 w 9174595"/>
              <a:gd name="connsiteY22" fmla="*/ 6858000 h 6858000"/>
              <a:gd name="connsiteX23" fmla="*/ 4886240 w 9174595"/>
              <a:gd name="connsiteY23" fmla="*/ 6858000 h 6858000"/>
              <a:gd name="connsiteX24" fmla="*/ 5480986 w 9174595"/>
              <a:gd name="connsiteY24" fmla="*/ 6858000 h 6858000"/>
              <a:gd name="connsiteX25" fmla="*/ 5550590 w 9174595"/>
              <a:gd name="connsiteY25" fmla="*/ 6858000 h 6858000"/>
              <a:gd name="connsiteX26" fmla="*/ 5634635 w 9174595"/>
              <a:gd name="connsiteY26" fmla="*/ 6858000 h 6858000"/>
              <a:gd name="connsiteX27" fmla="*/ 6672460 w 9174595"/>
              <a:gd name="connsiteY27" fmla="*/ 6858000 h 6858000"/>
              <a:gd name="connsiteX28" fmla="*/ 6784188 w 9174595"/>
              <a:gd name="connsiteY28" fmla="*/ 6780599 h 6858000"/>
              <a:gd name="connsiteX29" fmla="*/ 7300708 w 9174595"/>
              <a:gd name="connsiteY29" fmla="*/ 6374814 h 6858000"/>
              <a:gd name="connsiteX30" fmla="*/ 9174595 w 9174595"/>
              <a:gd name="connsiteY30" fmla="*/ 3621656 h 6858000"/>
              <a:gd name="connsiteX31" fmla="*/ 7574092 w 9174595"/>
              <a:gd name="connsiteY3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9174595" h="6858000">
                <a:moveTo>
                  <a:pt x="7551973" y="0"/>
                </a:moveTo>
                <a:lnTo>
                  <a:pt x="5634635" y="0"/>
                </a:lnTo>
                <a:lnTo>
                  <a:pt x="5550590" y="0"/>
                </a:lnTo>
                <a:lnTo>
                  <a:pt x="5480986" y="0"/>
                </a:lnTo>
                <a:lnTo>
                  <a:pt x="4886240" y="0"/>
                </a:lnTo>
                <a:lnTo>
                  <a:pt x="4816638" y="0"/>
                </a:lnTo>
                <a:lnTo>
                  <a:pt x="4357958" y="0"/>
                </a:lnTo>
                <a:lnTo>
                  <a:pt x="4288354" y="0"/>
                </a:lnTo>
                <a:lnTo>
                  <a:pt x="3693608" y="0"/>
                </a:lnTo>
                <a:lnTo>
                  <a:pt x="3624006" y="0"/>
                </a:lnTo>
                <a:lnTo>
                  <a:pt x="3276448" y="0"/>
                </a:lnTo>
                <a:lnTo>
                  <a:pt x="1622622" y="0"/>
                </a:lnTo>
                <a:lnTo>
                  <a:pt x="1600504" y="14997"/>
                </a:lnTo>
                <a:cubicBezTo>
                  <a:pt x="573594" y="754641"/>
                  <a:pt x="0" y="2093192"/>
                  <a:pt x="0" y="3621656"/>
                </a:cubicBezTo>
                <a:cubicBezTo>
                  <a:pt x="0" y="4969131"/>
                  <a:pt x="928496" y="5602839"/>
                  <a:pt x="1873886" y="6374814"/>
                </a:cubicBezTo>
                <a:cubicBezTo>
                  <a:pt x="2046046" y="6515397"/>
                  <a:pt x="2216632" y="6653108"/>
                  <a:pt x="2390406" y="6780599"/>
                </a:cubicBezTo>
                <a:lnTo>
                  <a:pt x="2502136" y="6858000"/>
                </a:lnTo>
                <a:lnTo>
                  <a:pt x="3276448" y="6858000"/>
                </a:lnTo>
                <a:lnTo>
                  <a:pt x="3624006" y="6858000"/>
                </a:lnTo>
                <a:lnTo>
                  <a:pt x="3693608" y="6858000"/>
                </a:lnTo>
                <a:lnTo>
                  <a:pt x="4288354" y="6858000"/>
                </a:lnTo>
                <a:lnTo>
                  <a:pt x="4357958" y="6858000"/>
                </a:lnTo>
                <a:lnTo>
                  <a:pt x="4816638" y="6858000"/>
                </a:lnTo>
                <a:lnTo>
                  <a:pt x="4886240" y="6858000"/>
                </a:lnTo>
                <a:lnTo>
                  <a:pt x="5480986" y="6858000"/>
                </a:lnTo>
                <a:lnTo>
                  <a:pt x="5550590" y="6858000"/>
                </a:lnTo>
                <a:lnTo>
                  <a:pt x="5634635" y="6858000"/>
                </a:lnTo>
                <a:lnTo>
                  <a:pt x="6672460" y="6858000"/>
                </a:lnTo>
                <a:lnTo>
                  <a:pt x="6784188" y="6780599"/>
                </a:lnTo>
                <a:cubicBezTo>
                  <a:pt x="6957963" y="6653108"/>
                  <a:pt x="7128548" y="6515397"/>
                  <a:pt x="7300708" y="6374814"/>
                </a:cubicBezTo>
                <a:cubicBezTo>
                  <a:pt x="8246100" y="5602839"/>
                  <a:pt x="9174595" y="4969131"/>
                  <a:pt x="9174595" y="3621656"/>
                </a:cubicBezTo>
                <a:cubicBezTo>
                  <a:pt x="9174595" y="2093192"/>
                  <a:pt x="8601001" y="754641"/>
                  <a:pt x="7574092" y="14997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42D14D1-56B7-40CD-8694-A9A48170C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08673" y="-17801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50A315C-978A-4A52-966E-55B2698F2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75235" y="-17801"/>
            <a:ext cx="2486322" cy="6858000"/>
          </a:xfrm>
          <a:custGeom>
            <a:avLst/>
            <a:gdLst>
              <a:gd name="connsiteX0" fmla="*/ 879731 w 2521425"/>
              <a:gd name="connsiteY0" fmla="*/ 0 h 6858000"/>
              <a:gd name="connsiteX1" fmla="*/ 898402 w 2521425"/>
              <a:gd name="connsiteY1" fmla="*/ 0 h 6858000"/>
              <a:gd name="connsiteX2" fmla="*/ 920526 w 2521425"/>
              <a:gd name="connsiteY2" fmla="*/ 14997 h 6858000"/>
              <a:gd name="connsiteX3" fmla="*/ 2521425 w 2521425"/>
              <a:gd name="connsiteY3" fmla="*/ 3621656 h 6858000"/>
              <a:gd name="connsiteX4" fmla="*/ 647075 w 2521425"/>
              <a:gd name="connsiteY4" fmla="*/ 6374814 h 6858000"/>
              <a:gd name="connsiteX5" fmla="*/ 130427 w 2521425"/>
              <a:gd name="connsiteY5" fmla="*/ 6780599 h 6858000"/>
              <a:gd name="connsiteX6" fmla="*/ 18671 w 2521425"/>
              <a:gd name="connsiteY6" fmla="*/ 6858000 h 6858000"/>
              <a:gd name="connsiteX7" fmla="*/ 0 w 2521425"/>
              <a:gd name="connsiteY7" fmla="*/ 6858000 h 6858000"/>
              <a:gd name="connsiteX8" fmla="*/ 111756 w 2521425"/>
              <a:gd name="connsiteY8" fmla="*/ 6780599 h 6858000"/>
              <a:gd name="connsiteX9" fmla="*/ 628404 w 2521425"/>
              <a:gd name="connsiteY9" fmla="*/ 6374814 h 6858000"/>
              <a:gd name="connsiteX10" fmla="*/ 2502754 w 2521425"/>
              <a:gd name="connsiteY10" fmla="*/ 3621656 h 6858000"/>
              <a:gd name="connsiteX11" fmla="*/ 901855 w 2521425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1425" h="6858000">
                <a:moveTo>
                  <a:pt x="879731" y="0"/>
                </a:moveTo>
                <a:lnTo>
                  <a:pt x="898402" y="0"/>
                </a:lnTo>
                <a:lnTo>
                  <a:pt x="920526" y="14997"/>
                </a:lnTo>
                <a:cubicBezTo>
                  <a:pt x="1947689" y="754641"/>
                  <a:pt x="2521425" y="2093192"/>
                  <a:pt x="2521425" y="3621656"/>
                </a:cubicBezTo>
                <a:cubicBezTo>
                  <a:pt x="2521425" y="4969131"/>
                  <a:pt x="1592700" y="5602839"/>
                  <a:pt x="647075" y="6374814"/>
                </a:cubicBezTo>
                <a:cubicBezTo>
                  <a:pt x="474872" y="6515397"/>
                  <a:pt x="304245" y="6653108"/>
                  <a:pt x="130427" y="6780599"/>
                </a:cubicBezTo>
                <a:lnTo>
                  <a:pt x="18671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83669-F26F-F885-30AF-D0325119B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1126" y="28399"/>
            <a:ext cx="7997270" cy="802569"/>
          </a:xfrm>
        </p:spPr>
        <p:txBody>
          <a:bodyPr anchor="b">
            <a:normAutofit/>
          </a:bodyPr>
          <a:lstStyle/>
          <a:p>
            <a:r>
              <a:rPr lang="en-US" sz="3600" dirty="0">
                <a:effectLst/>
                <a:latin typeface="Century Gothic" panose="020B0502020202020204" pitchFamily="34" charset="0"/>
                <a:ea typeface="Century Gothic" panose="020B0502020202020204" pitchFamily="34" charset="0"/>
                <a:cs typeface="Times New Roman" panose="02020603050405020304" pitchFamily="18" charset="0"/>
              </a:rPr>
              <a:t>Elements in Iterative Learning Loop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2116F7-13AA-E024-B070-3A50EA3B6F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1402" y="1088509"/>
            <a:ext cx="8861898" cy="4716593"/>
          </a:xfrm>
        </p:spPr>
        <p:txBody>
          <a:bodyPr>
            <a:noAutofit/>
          </a:bodyPr>
          <a:lstStyle/>
          <a:p>
            <a:pPr marL="0" marR="0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Beliefs:</a:t>
            </a: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Match values. Avoid risk. Discover incongruences. Compare against status quo. 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marR="0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Knowledge acquisition</a:t>
            </a: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 New content/Input for new circuit creation (reading, videos, etc.)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marR="0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Trial/fail/stop</a:t>
            </a: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 Practice new behaviors. Check against existing beliefs. Try/fail until succeed or stop. 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marR="0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marR="0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Buy-in</a:t>
            </a: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 Congruence check to match beliefs or rejection/resistance. 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marR="0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0" marR="0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Behavior</a:t>
            </a:r>
            <a:r>
              <a:rPr lang="en-US" sz="2200" kern="0" dirty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 New circuits formed and integrated. Content retained. Output generated.</a:t>
            </a:r>
            <a:endParaRPr lang="en-US" sz="2200" kern="100" dirty="0">
              <a:effectLst/>
              <a:latin typeface="Century Gothic" panose="020B0502020202020204" pitchFamily="34" charset="0"/>
              <a:ea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3832ED-5212-EC42-2F40-230AED04F29E}"/>
              </a:ext>
            </a:extLst>
          </p:cNvPr>
          <p:cNvSpPr txBox="1"/>
          <p:nvPr/>
        </p:nvSpPr>
        <p:spPr>
          <a:xfrm>
            <a:off x="9828102" y="6062643"/>
            <a:ext cx="2363898" cy="312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sym typeface="Symbol" pitchFamily="2" charset="2"/>
              </a:rPr>
              <a:t></a:t>
            </a:r>
            <a:r>
              <a:rPr lang="en-US" sz="1400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Sharon Drew Morgen 2024</a:t>
            </a:r>
          </a:p>
        </p:txBody>
      </p:sp>
    </p:spTree>
    <p:extLst>
      <p:ext uri="{BB962C8B-B14F-4D97-AF65-F5344CB8AC3E}">
        <p14:creationId xmlns:p14="http://schemas.microsoft.com/office/powerpoint/2010/main" val="1068730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</TotalTime>
  <Words>1055</Words>
  <Application>Microsoft Macintosh PowerPoint</Application>
  <PresentationFormat>Widescreen</PresentationFormat>
  <Paragraphs>148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Meiryo</vt:lpstr>
      <vt:lpstr>Aptos</vt:lpstr>
      <vt:lpstr>Arial</vt:lpstr>
      <vt:lpstr>Calibri</vt:lpstr>
      <vt:lpstr>Calibri Light</vt:lpstr>
      <vt:lpstr>Century Gothic</vt:lpstr>
      <vt:lpstr>Copperplate</vt:lpstr>
      <vt:lpstr>Courier New</vt:lpstr>
      <vt:lpstr>Segoe UI</vt:lpstr>
      <vt:lpstr>Symbol</vt:lpstr>
      <vt:lpstr>Times New Roman</vt:lpstr>
      <vt:lpstr>Wingdings</vt:lpstr>
      <vt:lpstr>Office Theme</vt:lpstr>
      <vt:lpstr>Design Training to Enable Neural Circuits to Accept  and Retain New Learning without Resistance </vt:lpstr>
      <vt:lpstr>What you’ll learn today</vt:lpstr>
      <vt:lpstr> Why teach the brain first?</vt:lpstr>
      <vt:lpstr>What is listening?</vt:lpstr>
      <vt:lpstr> How Brains Listen</vt:lpstr>
      <vt:lpstr> How Brains Bias Incoming Content</vt:lpstr>
      <vt:lpstr>To Change/Learn  a Behavior</vt:lpstr>
      <vt:lpstr> Learning Loop</vt:lpstr>
      <vt:lpstr>Elements in Iterative Learning Loop</vt:lpstr>
      <vt:lpstr>What is Learning Facilitation?</vt:lpstr>
      <vt:lpstr>The Learning Facilitation Environment Learners </vt:lpstr>
      <vt:lpstr>The Learning Facilitation Environment Instructional Design</vt:lpstr>
      <vt:lpstr>The Learning Facilitation Environment Room Setup</vt:lpstr>
      <vt:lpstr>Learning Facilitation Exercise Design</vt:lpstr>
      <vt:lpstr>Learning Facilitation Post-Exercise Questionnaires </vt:lpstr>
      <vt:lpstr>Learning Facilitation Post Exercise Questionnaire Example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Pink Orange Yellow</dc:title>
  <dc:creator>Connie Gray</dc:creator>
  <cp:lastModifiedBy>Connie Gray</cp:lastModifiedBy>
  <cp:revision>3</cp:revision>
  <cp:lastPrinted>2024-05-03T15:32:08Z</cp:lastPrinted>
  <dcterms:created xsi:type="dcterms:W3CDTF">2024-04-09T16:24:41Z</dcterms:created>
  <dcterms:modified xsi:type="dcterms:W3CDTF">2024-05-22T21:48:48Z</dcterms:modified>
</cp:coreProperties>
</file>